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2"/>
    <p:sldId id="257" r:id="rId3"/>
    <p:sldId id="262" r:id="rId4"/>
    <p:sldId id="258" r:id="rId5"/>
    <p:sldId id="260" r:id="rId6"/>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0" d="100"/>
          <a:sy n="50" d="100"/>
        </p:scale>
        <p:origin x="946" y="12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3314F1A0-0B01-48F0-A6D0-57CCFD890BB6}" type="datetimeFigureOut">
              <a:rPr lang="en-IN" smtClean="0"/>
              <a:t>18-07-2025</a:t>
            </a:fld>
            <a:endParaRPr lang="en-I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D224C135-D2A9-41F3-9681-C85476072C2A}" type="slidenum">
              <a:rPr lang="en-IN" smtClean="0"/>
              <a:t>‹#›</a:t>
            </a:fld>
            <a:endParaRPr lang="en-IN"/>
          </a:p>
        </p:txBody>
      </p:sp>
    </p:spTree>
    <p:extLst>
      <p:ext uri="{BB962C8B-B14F-4D97-AF65-F5344CB8AC3E}">
        <p14:creationId xmlns:p14="http://schemas.microsoft.com/office/powerpoint/2010/main" val="1632517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224C135-D2A9-41F3-9681-C85476072C2A}" type="slidenum">
              <a:rPr lang="en-IN" smtClean="0"/>
              <a:t>3</a:t>
            </a:fld>
            <a:endParaRPr lang="en-IN"/>
          </a:p>
        </p:txBody>
      </p:sp>
    </p:spTree>
    <p:extLst>
      <p:ext uri="{BB962C8B-B14F-4D97-AF65-F5344CB8AC3E}">
        <p14:creationId xmlns:p14="http://schemas.microsoft.com/office/powerpoint/2010/main" val="1019154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6000" b="1" i="0">
                <a:solidFill>
                  <a:srgbClr val="F7FAFD"/>
                </a:solidFill>
                <a:latin typeface="Calibri"/>
                <a:cs typeface="Calibri"/>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2400" b="0" i="0">
                <a:solidFill>
                  <a:srgbClr val="F7FAFD"/>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F7FAFD"/>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rgbClr val="F7FAFD"/>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F7FAFD"/>
                </a:solidFill>
                <a:latin typeface="Calibri"/>
                <a:cs typeface="Calibri"/>
              </a:defRPr>
            </a:lvl1pPr>
          </a:lstStyle>
          <a:p>
            <a:endParaRPr/>
          </a:p>
        </p:txBody>
      </p:sp>
      <p:sp>
        <p:nvSpPr>
          <p:cNvPr id="3" name="Holder 3"/>
          <p:cNvSpPr>
            <a:spLocks noGrp="1"/>
          </p:cNvSpPr>
          <p:nvPr>
            <p:ph sz="half" idx="2"/>
          </p:nvPr>
        </p:nvSpPr>
        <p:spPr>
          <a:xfrm>
            <a:off x="1736651" y="2526262"/>
            <a:ext cx="6918959" cy="5800090"/>
          </a:xfrm>
          <a:prstGeom prst="rect">
            <a:avLst/>
          </a:prstGeom>
        </p:spPr>
        <p:txBody>
          <a:bodyPr wrap="square" lIns="0" tIns="0" rIns="0" bIns="0">
            <a:spAutoFit/>
          </a:bodyPr>
          <a:lstStyle>
            <a:lvl1pPr>
              <a:defRPr sz="2600" b="0" i="0">
                <a:solidFill>
                  <a:srgbClr val="F7FAFD"/>
                </a:solidFill>
                <a:latin typeface="Calibri"/>
                <a:cs typeface="Calibri"/>
              </a:defRPr>
            </a:lvl1pPr>
          </a:lstStyle>
          <a:p>
            <a:endParaRPr/>
          </a:p>
        </p:txBody>
      </p:sp>
      <p:sp>
        <p:nvSpPr>
          <p:cNvPr id="4" name="Holder 4"/>
          <p:cNvSpPr>
            <a:spLocks noGrp="1"/>
          </p:cNvSpPr>
          <p:nvPr>
            <p:ph sz="half" idx="3"/>
          </p:nvPr>
        </p:nvSpPr>
        <p:spPr>
          <a:xfrm>
            <a:off x="9616515" y="2203674"/>
            <a:ext cx="7912734" cy="6945630"/>
          </a:xfrm>
          <a:prstGeom prst="rect">
            <a:avLst/>
          </a:prstGeom>
        </p:spPr>
        <p:txBody>
          <a:bodyPr wrap="square" lIns="0" tIns="0" rIns="0" bIns="0">
            <a:spAutoFit/>
          </a:bodyPr>
          <a:lstStyle>
            <a:lvl1pPr>
              <a:defRPr sz="2250" b="1" i="0">
                <a:solidFill>
                  <a:srgbClr val="043C57"/>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F7FAFD"/>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570875" y="2274252"/>
            <a:ext cx="5259705" cy="939800"/>
          </a:xfrm>
          <a:prstGeom prst="rect">
            <a:avLst/>
          </a:prstGeom>
        </p:spPr>
        <p:txBody>
          <a:bodyPr wrap="square" lIns="0" tIns="0" rIns="0" bIns="0">
            <a:spAutoFit/>
          </a:bodyPr>
          <a:lstStyle>
            <a:lvl1pPr>
              <a:defRPr sz="6000" b="1" i="0">
                <a:solidFill>
                  <a:srgbClr val="F7FAFD"/>
                </a:solidFill>
                <a:latin typeface="Calibri"/>
                <a:cs typeface="Calibri"/>
              </a:defRPr>
            </a:lvl1pPr>
          </a:lstStyle>
          <a:p>
            <a:endParaRPr/>
          </a:p>
        </p:txBody>
      </p:sp>
      <p:sp>
        <p:nvSpPr>
          <p:cNvPr id="3" name="Holder 3"/>
          <p:cNvSpPr>
            <a:spLocks noGrp="1"/>
          </p:cNvSpPr>
          <p:nvPr>
            <p:ph type="body" idx="1"/>
          </p:nvPr>
        </p:nvSpPr>
        <p:spPr>
          <a:xfrm>
            <a:off x="1056557" y="3688520"/>
            <a:ext cx="12331700" cy="5821045"/>
          </a:xfrm>
          <a:prstGeom prst="rect">
            <a:avLst/>
          </a:prstGeom>
        </p:spPr>
        <p:txBody>
          <a:bodyPr wrap="square" lIns="0" tIns="0" rIns="0" bIns="0">
            <a:spAutoFit/>
          </a:bodyPr>
          <a:lstStyle>
            <a:lvl1pPr>
              <a:defRPr sz="2400" b="0" i="0">
                <a:solidFill>
                  <a:srgbClr val="F7FAFD"/>
                </a:solidFill>
                <a:latin typeface="Calibri"/>
                <a:cs typeface="Calibri"/>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7/18/2025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 y="0"/>
            <a:ext cx="18288012" cy="10287025"/>
            <a:chOff x="-12" y="-25"/>
            <a:chExt cx="18288012" cy="10287025"/>
          </a:xfrm>
        </p:grpSpPr>
        <p:pic>
          <p:nvPicPr>
            <p:cNvPr id="3" name="object 3"/>
            <p:cNvPicPr/>
            <p:nvPr/>
          </p:nvPicPr>
          <p:blipFill>
            <a:blip r:embed="rId2" cstate="print"/>
            <a:stretch>
              <a:fillRect/>
            </a:stretch>
          </p:blipFill>
          <p:spPr>
            <a:xfrm>
              <a:off x="0" y="0"/>
              <a:ext cx="18288000" cy="10287000"/>
            </a:xfrm>
            <a:prstGeom prst="rect">
              <a:avLst/>
            </a:prstGeom>
          </p:spPr>
        </p:pic>
        <p:sp>
          <p:nvSpPr>
            <p:cNvPr id="4" name="object 4"/>
            <p:cNvSpPr/>
            <p:nvPr/>
          </p:nvSpPr>
          <p:spPr>
            <a:xfrm>
              <a:off x="-12" y="-25"/>
              <a:ext cx="18285460" cy="10287000"/>
            </a:xfrm>
            <a:custGeom>
              <a:avLst/>
              <a:gdLst/>
              <a:ahLst/>
              <a:cxnLst/>
              <a:rect l="l" t="t" r="r" b="b"/>
              <a:pathLst>
                <a:path w="18285460" h="10287000">
                  <a:moveTo>
                    <a:pt x="18281930" y="0"/>
                  </a:moveTo>
                  <a:lnTo>
                    <a:pt x="0" y="0"/>
                  </a:lnTo>
                  <a:lnTo>
                    <a:pt x="0" y="5930963"/>
                  </a:lnTo>
                  <a:lnTo>
                    <a:pt x="18281930" y="5930963"/>
                  </a:lnTo>
                  <a:lnTo>
                    <a:pt x="18281930" y="0"/>
                  </a:lnTo>
                  <a:close/>
                </a:path>
                <a:path w="18285460" h="10287000">
                  <a:moveTo>
                    <a:pt x="18284940" y="8473351"/>
                  </a:moveTo>
                  <a:lnTo>
                    <a:pt x="25" y="8473351"/>
                  </a:lnTo>
                  <a:lnTo>
                    <a:pt x="25" y="10286403"/>
                  </a:lnTo>
                  <a:lnTo>
                    <a:pt x="18284940" y="10286403"/>
                  </a:lnTo>
                  <a:lnTo>
                    <a:pt x="18284940" y="8473351"/>
                  </a:lnTo>
                  <a:close/>
                </a:path>
              </a:pathLst>
            </a:custGeom>
            <a:solidFill>
              <a:srgbClr val="043C57"/>
            </a:solidFill>
          </p:spPr>
          <p:txBody>
            <a:bodyPr wrap="square" lIns="0" tIns="0" rIns="0" bIns="0" rtlCol="0"/>
            <a:lstStyle/>
            <a:p>
              <a:r>
                <a:rPr lang="en-US" sz="1800" dirty="0">
                  <a:solidFill>
                    <a:srgbClr val="F7FAFD"/>
                  </a:solidFill>
                  <a:latin typeface="Calibri"/>
                  <a:cs typeface="Calibri"/>
                </a:rPr>
                <a:t>	</a:t>
              </a:r>
              <a:endParaRPr dirty="0"/>
            </a:p>
          </p:txBody>
        </p:sp>
        <p:sp>
          <p:nvSpPr>
            <p:cNvPr id="5" name="object 5"/>
            <p:cNvSpPr/>
            <p:nvPr/>
          </p:nvSpPr>
          <p:spPr>
            <a:xfrm>
              <a:off x="715997" y="5930426"/>
              <a:ext cx="16558894" cy="114300"/>
            </a:xfrm>
            <a:custGeom>
              <a:avLst/>
              <a:gdLst/>
              <a:ahLst/>
              <a:cxnLst/>
              <a:rect l="l" t="t" r="r" b="b"/>
              <a:pathLst>
                <a:path w="16558894" h="114300">
                  <a:moveTo>
                    <a:pt x="16558486" y="114240"/>
                  </a:moveTo>
                  <a:lnTo>
                    <a:pt x="0" y="114240"/>
                  </a:lnTo>
                  <a:lnTo>
                    <a:pt x="0" y="0"/>
                  </a:lnTo>
                  <a:lnTo>
                    <a:pt x="16558486" y="0"/>
                  </a:lnTo>
                  <a:lnTo>
                    <a:pt x="16558486" y="114240"/>
                  </a:lnTo>
                  <a:close/>
                </a:path>
              </a:pathLst>
            </a:custGeom>
            <a:solidFill>
              <a:srgbClr val="F7FAFD"/>
            </a:solidFill>
          </p:spPr>
          <p:txBody>
            <a:bodyPr wrap="square" lIns="0" tIns="0" rIns="0" bIns="0" rtlCol="0"/>
            <a:lstStyle/>
            <a:p>
              <a:endParaRPr/>
            </a:p>
          </p:txBody>
        </p:sp>
      </p:grpSp>
      <p:sp>
        <p:nvSpPr>
          <p:cNvPr id="6" name="object 6"/>
          <p:cNvSpPr txBox="1"/>
          <p:nvPr/>
        </p:nvSpPr>
        <p:spPr>
          <a:xfrm>
            <a:off x="1071456" y="4240844"/>
            <a:ext cx="3595370" cy="1263650"/>
          </a:xfrm>
          <a:prstGeom prst="rect">
            <a:avLst/>
          </a:prstGeom>
        </p:spPr>
        <p:txBody>
          <a:bodyPr vert="horz" wrap="square" lIns="0" tIns="12700" rIns="0" bIns="0" rtlCol="0">
            <a:spAutoFit/>
          </a:bodyPr>
          <a:lstStyle/>
          <a:p>
            <a:pPr marL="12700">
              <a:lnSpc>
                <a:spcPct val="100000"/>
              </a:lnSpc>
              <a:spcBef>
                <a:spcPts val="100"/>
              </a:spcBef>
              <a:tabLst>
                <a:tab pos="1432560" algn="l"/>
              </a:tabLst>
            </a:pPr>
            <a:r>
              <a:rPr sz="3000" spc="595" dirty="0">
                <a:solidFill>
                  <a:srgbClr val="F7FAFD"/>
                </a:solidFill>
                <a:latin typeface="Calibri"/>
                <a:cs typeface="Calibri"/>
              </a:rPr>
              <a:t>TEAM</a:t>
            </a:r>
            <a:r>
              <a:rPr sz="3000" dirty="0">
                <a:solidFill>
                  <a:srgbClr val="F7FAFD"/>
                </a:solidFill>
                <a:latin typeface="Calibri"/>
                <a:cs typeface="Calibri"/>
              </a:rPr>
              <a:t>	</a:t>
            </a:r>
            <a:r>
              <a:rPr sz="3000" spc="650" dirty="0">
                <a:solidFill>
                  <a:srgbClr val="F7FAFD"/>
                </a:solidFill>
                <a:latin typeface="Calibri"/>
                <a:cs typeface="Calibri"/>
              </a:rPr>
              <a:t>NAME</a:t>
            </a:r>
            <a:endParaRPr sz="3000" dirty="0">
              <a:latin typeface="Calibri"/>
              <a:cs typeface="Calibri"/>
            </a:endParaRPr>
          </a:p>
          <a:p>
            <a:pPr marL="12700">
              <a:lnSpc>
                <a:spcPct val="100000"/>
              </a:lnSpc>
              <a:spcBef>
                <a:spcPts val="2550"/>
              </a:spcBef>
              <a:tabLst>
                <a:tab pos="2254250" algn="l"/>
              </a:tabLst>
            </a:pPr>
            <a:r>
              <a:rPr sz="3000" spc="775" dirty="0">
                <a:solidFill>
                  <a:srgbClr val="F7FAFD"/>
                </a:solidFill>
                <a:latin typeface="Calibri"/>
                <a:cs typeface="Calibri"/>
              </a:rPr>
              <a:t>PROJECT</a:t>
            </a:r>
            <a:r>
              <a:rPr sz="3000" dirty="0">
                <a:solidFill>
                  <a:srgbClr val="F7FAFD"/>
                </a:solidFill>
                <a:latin typeface="Calibri"/>
                <a:cs typeface="Calibri"/>
              </a:rPr>
              <a:t>	</a:t>
            </a:r>
            <a:r>
              <a:rPr sz="3000" spc="650" dirty="0">
                <a:solidFill>
                  <a:srgbClr val="F7FAFD"/>
                </a:solidFill>
                <a:latin typeface="Calibri"/>
                <a:cs typeface="Calibri"/>
              </a:rPr>
              <a:t>NAME</a:t>
            </a:r>
            <a:endParaRPr sz="3000" dirty="0">
              <a:latin typeface="Calibri"/>
              <a:cs typeface="Calibri"/>
            </a:endParaRPr>
          </a:p>
        </p:txBody>
      </p:sp>
      <p:sp>
        <p:nvSpPr>
          <p:cNvPr id="7" name="object 7"/>
          <p:cNvSpPr txBox="1"/>
          <p:nvPr/>
        </p:nvSpPr>
        <p:spPr>
          <a:xfrm>
            <a:off x="985379" y="6472681"/>
            <a:ext cx="4369435" cy="1187450"/>
          </a:xfrm>
          <a:prstGeom prst="rect">
            <a:avLst/>
          </a:prstGeom>
        </p:spPr>
        <p:txBody>
          <a:bodyPr vert="horz" wrap="square" lIns="0" tIns="136525" rIns="0" bIns="0" rtlCol="0">
            <a:spAutoFit/>
          </a:bodyPr>
          <a:lstStyle/>
          <a:p>
            <a:pPr marL="12700">
              <a:lnSpc>
                <a:spcPct val="100000"/>
              </a:lnSpc>
              <a:spcBef>
                <a:spcPts val="1075"/>
              </a:spcBef>
              <a:tabLst>
                <a:tab pos="1432560" algn="l"/>
              </a:tabLst>
            </a:pPr>
            <a:r>
              <a:rPr sz="3000" spc="595" dirty="0">
                <a:solidFill>
                  <a:srgbClr val="F7FAFD"/>
                </a:solidFill>
                <a:latin typeface="Calibri"/>
                <a:cs typeface="Calibri"/>
              </a:rPr>
              <a:t>TEAM</a:t>
            </a:r>
            <a:r>
              <a:rPr sz="3000" dirty="0">
                <a:solidFill>
                  <a:srgbClr val="F7FAFD"/>
                </a:solidFill>
                <a:latin typeface="Calibri"/>
                <a:cs typeface="Calibri"/>
              </a:rPr>
              <a:t>	</a:t>
            </a:r>
            <a:r>
              <a:rPr sz="3000" spc="740" dirty="0">
                <a:solidFill>
                  <a:srgbClr val="F7FAFD"/>
                </a:solidFill>
                <a:latin typeface="Calibri"/>
                <a:cs typeface="Calibri"/>
              </a:rPr>
              <a:t>MEMBERS</a:t>
            </a:r>
            <a:endParaRPr sz="3000" dirty="0">
              <a:latin typeface="Calibri"/>
              <a:cs typeface="Calibri"/>
            </a:endParaRPr>
          </a:p>
          <a:p>
            <a:pPr marL="12700">
              <a:lnSpc>
                <a:spcPct val="100000"/>
              </a:lnSpc>
              <a:spcBef>
                <a:spcPts val="975"/>
              </a:spcBef>
              <a:tabLst>
                <a:tab pos="1206500" algn="l"/>
                <a:tab pos="3662679" algn="l"/>
                <a:tab pos="4080510" algn="l"/>
              </a:tabLst>
            </a:pPr>
            <a:r>
              <a:rPr sz="3000" spc="-445" dirty="0">
                <a:solidFill>
                  <a:srgbClr val="F7FAFD"/>
                </a:solidFill>
                <a:latin typeface="Calibri"/>
                <a:cs typeface="Calibri"/>
              </a:rPr>
              <a:t>1</a:t>
            </a:r>
            <a:r>
              <a:rPr sz="3000" spc="-350" dirty="0">
                <a:solidFill>
                  <a:srgbClr val="F7FAFD"/>
                </a:solidFill>
                <a:latin typeface="Calibri"/>
                <a:cs typeface="Calibri"/>
              </a:rPr>
              <a:t> </a:t>
            </a:r>
            <a:r>
              <a:rPr sz="3000" spc="-135" dirty="0">
                <a:solidFill>
                  <a:srgbClr val="F7FAFD"/>
                </a:solidFill>
                <a:latin typeface="Calibri"/>
                <a:cs typeface="Calibri"/>
              </a:rPr>
              <a:t>.</a:t>
            </a:r>
            <a:r>
              <a:rPr sz="3000" spc="-345" dirty="0">
                <a:solidFill>
                  <a:srgbClr val="F7FAFD"/>
                </a:solidFill>
                <a:latin typeface="Calibri"/>
                <a:cs typeface="Calibri"/>
              </a:rPr>
              <a:t> </a:t>
            </a:r>
            <a:r>
              <a:rPr lang="en-US" sz="3000" spc="-345" dirty="0">
                <a:solidFill>
                  <a:srgbClr val="F7FAFD"/>
                </a:solidFill>
                <a:latin typeface="Calibri"/>
                <a:cs typeface="Calibri"/>
              </a:rPr>
              <a:t> </a:t>
            </a:r>
            <a:r>
              <a:rPr sz="3000" spc="575" dirty="0">
                <a:solidFill>
                  <a:srgbClr val="F7FAFD"/>
                </a:solidFill>
                <a:latin typeface="Calibri"/>
                <a:cs typeface="Calibri"/>
              </a:rPr>
              <a:t>SRI</a:t>
            </a:r>
            <a:r>
              <a:rPr sz="3000" dirty="0">
                <a:solidFill>
                  <a:srgbClr val="F7FAFD"/>
                </a:solidFill>
                <a:latin typeface="Calibri"/>
                <a:cs typeface="Calibri"/>
              </a:rPr>
              <a:t>	</a:t>
            </a:r>
            <a:r>
              <a:rPr sz="3000" spc="685" dirty="0">
                <a:solidFill>
                  <a:srgbClr val="F7FAFD"/>
                </a:solidFill>
                <a:latin typeface="Calibri"/>
                <a:cs typeface="Calibri"/>
              </a:rPr>
              <a:t>VARDHINI</a:t>
            </a:r>
            <a:r>
              <a:rPr sz="3000" dirty="0">
                <a:solidFill>
                  <a:srgbClr val="F7FAFD"/>
                </a:solidFill>
                <a:latin typeface="Calibri"/>
                <a:cs typeface="Calibri"/>
              </a:rPr>
              <a:t>	</a:t>
            </a:r>
            <a:r>
              <a:rPr sz="3000" spc="415" dirty="0">
                <a:solidFill>
                  <a:srgbClr val="F7FAFD"/>
                </a:solidFill>
                <a:latin typeface="Calibri"/>
                <a:cs typeface="Calibri"/>
              </a:rPr>
              <a:t>S</a:t>
            </a:r>
            <a:r>
              <a:rPr sz="3000" dirty="0">
                <a:solidFill>
                  <a:srgbClr val="F7FAFD"/>
                </a:solidFill>
                <a:latin typeface="Calibri"/>
                <a:cs typeface="Calibri"/>
              </a:rPr>
              <a:t>	</a:t>
            </a:r>
            <a:r>
              <a:rPr sz="3000" spc="484" dirty="0">
                <a:solidFill>
                  <a:srgbClr val="F7FAFD"/>
                </a:solidFill>
                <a:latin typeface="Calibri"/>
                <a:cs typeface="Calibri"/>
              </a:rPr>
              <a:t>R</a:t>
            </a:r>
            <a:endParaRPr sz="3000" dirty="0">
              <a:latin typeface="Calibri"/>
              <a:cs typeface="Calibri"/>
            </a:endParaRPr>
          </a:p>
        </p:txBody>
      </p:sp>
      <p:sp>
        <p:nvSpPr>
          <p:cNvPr id="9" name="object 9"/>
          <p:cNvSpPr txBox="1"/>
          <p:nvPr/>
        </p:nvSpPr>
        <p:spPr>
          <a:xfrm>
            <a:off x="4666826" y="4219349"/>
            <a:ext cx="3840479" cy="1263650"/>
          </a:xfrm>
          <a:prstGeom prst="rect">
            <a:avLst/>
          </a:prstGeom>
        </p:spPr>
        <p:txBody>
          <a:bodyPr vert="horz" wrap="square" lIns="0" tIns="12700" rIns="0" bIns="0" rtlCol="0">
            <a:spAutoFit/>
          </a:bodyPr>
          <a:lstStyle/>
          <a:p>
            <a:pPr marL="12700">
              <a:lnSpc>
                <a:spcPct val="100000"/>
              </a:lnSpc>
              <a:spcBef>
                <a:spcPts val="100"/>
              </a:spcBef>
              <a:tabLst>
                <a:tab pos="276860" algn="l"/>
              </a:tabLst>
            </a:pPr>
            <a:r>
              <a:rPr sz="3000" spc="-50" dirty="0">
                <a:solidFill>
                  <a:srgbClr val="F7FAFD"/>
                </a:solidFill>
                <a:latin typeface="Calibri"/>
                <a:cs typeface="Calibri"/>
              </a:rPr>
              <a:t>:</a:t>
            </a:r>
            <a:r>
              <a:rPr sz="3000" dirty="0">
                <a:solidFill>
                  <a:srgbClr val="F7FAFD"/>
                </a:solidFill>
                <a:latin typeface="Calibri"/>
                <a:cs typeface="Calibri"/>
              </a:rPr>
              <a:t>	</a:t>
            </a:r>
            <a:r>
              <a:rPr sz="3000" spc="690" dirty="0">
                <a:solidFill>
                  <a:srgbClr val="F7FAFD"/>
                </a:solidFill>
                <a:latin typeface="Calibri"/>
                <a:cs typeface="Calibri"/>
              </a:rPr>
              <a:t>WAVEATRIX</a:t>
            </a:r>
            <a:endParaRPr sz="3000" dirty="0">
              <a:latin typeface="Calibri"/>
              <a:cs typeface="Calibri"/>
            </a:endParaRPr>
          </a:p>
          <a:p>
            <a:pPr marL="12700">
              <a:lnSpc>
                <a:spcPct val="100000"/>
              </a:lnSpc>
              <a:spcBef>
                <a:spcPts val="2550"/>
              </a:spcBef>
              <a:tabLst>
                <a:tab pos="276860" algn="l"/>
              </a:tabLst>
            </a:pPr>
            <a:r>
              <a:rPr sz="3000" spc="-50" dirty="0">
                <a:solidFill>
                  <a:srgbClr val="F7FAFD"/>
                </a:solidFill>
                <a:latin typeface="Calibri"/>
                <a:cs typeface="Calibri"/>
              </a:rPr>
              <a:t>:</a:t>
            </a:r>
            <a:r>
              <a:rPr sz="3000" dirty="0">
                <a:solidFill>
                  <a:srgbClr val="F7FAFD"/>
                </a:solidFill>
                <a:latin typeface="Calibri"/>
                <a:cs typeface="Calibri"/>
              </a:rPr>
              <a:t>	</a:t>
            </a:r>
            <a:r>
              <a:rPr sz="3000" spc="720" dirty="0">
                <a:solidFill>
                  <a:srgbClr val="F7FAFD"/>
                </a:solidFill>
                <a:latin typeface="Calibri"/>
                <a:cs typeface="Calibri"/>
              </a:rPr>
              <a:t>AQUASENTINEL</a:t>
            </a:r>
            <a:endParaRPr sz="3000" dirty="0">
              <a:latin typeface="Calibri"/>
              <a:cs typeface="Calibri"/>
            </a:endParaRPr>
          </a:p>
        </p:txBody>
      </p:sp>
      <p:sp>
        <p:nvSpPr>
          <p:cNvPr id="10" name="object 10"/>
          <p:cNvSpPr txBox="1"/>
          <p:nvPr/>
        </p:nvSpPr>
        <p:spPr>
          <a:xfrm>
            <a:off x="10534263" y="4481395"/>
            <a:ext cx="2748915" cy="482600"/>
          </a:xfrm>
          <a:prstGeom prst="rect">
            <a:avLst/>
          </a:prstGeom>
        </p:spPr>
        <p:txBody>
          <a:bodyPr vert="horz" wrap="square" lIns="0" tIns="12700" rIns="0" bIns="0" rtlCol="0">
            <a:spAutoFit/>
          </a:bodyPr>
          <a:lstStyle/>
          <a:p>
            <a:pPr marL="12700">
              <a:lnSpc>
                <a:spcPct val="100000"/>
              </a:lnSpc>
              <a:spcBef>
                <a:spcPts val="100"/>
              </a:spcBef>
              <a:tabLst>
                <a:tab pos="533400" algn="l"/>
                <a:tab pos="2501265" algn="l"/>
              </a:tabLst>
            </a:pPr>
            <a:endParaRPr sz="3000" dirty="0">
              <a:latin typeface="Calibri"/>
              <a:cs typeface="Calibri"/>
            </a:endParaRPr>
          </a:p>
        </p:txBody>
      </p:sp>
      <p:sp>
        <p:nvSpPr>
          <p:cNvPr id="11" name="object 11"/>
          <p:cNvSpPr txBox="1"/>
          <p:nvPr/>
        </p:nvSpPr>
        <p:spPr>
          <a:xfrm>
            <a:off x="13817951" y="7142813"/>
            <a:ext cx="3456940" cy="474489"/>
          </a:xfrm>
          <a:prstGeom prst="rect">
            <a:avLst/>
          </a:prstGeom>
        </p:spPr>
        <p:txBody>
          <a:bodyPr vert="horz" wrap="square" lIns="0" tIns="12700" rIns="0" bIns="0" rtlCol="0">
            <a:spAutoFit/>
          </a:bodyPr>
          <a:lstStyle/>
          <a:p>
            <a:pPr marL="12700">
              <a:lnSpc>
                <a:spcPct val="100000"/>
              </a:lnSpc>
              <a:spcBef>
                <a:spcPts val="100"/>
              </a:spcBef>
              <a:tabLst>
                <a:tab pos="570230" algn="l"/>
                <a:tab pos="2770505" algn="l"/>
                <a:tab pos="3172460" algn="l"/>
              </a:tabLst>
            </a:pPr>
            <a:r>
              <a:rPr lang="en-US" sz="3000" spc="455" dirty="0">
                <a:solidFill>
                  <a:srgbClr val="F7FAFD"/>
                </a:solidFill>
                <a:latin typeface="Calibri"/>
                <a:cs typeface="Calibri"/>
              </a:rPr>
              <a:t>4</a:t>
            </a:r>
            <a:r>
              <a:rPr sz="3000" spc="-60" dirty="0">
                <a:solidFill>
                  <a:srgbClr val="F7FAFD"/>
                </a:solidFill>
                <a:latin typeface="Calibri"/>
                <a:cs typeface="Calibri"/>
              </a:rPr>
              <a:t>.</a:t>
            </a:r>
            <a:r>
              <a:rPr sz="3000" dirty="0">
                <a:solidFill>
                  <a:srgbClr val="F7FAFD"/>
                </a:solidFill>
                <a:latin typeface="Calibri"/>
                <a:cs typeface="Calibri"/>
              </a:rPr>
              <a:t>	</a:t>
            </a:r>
            <a:r>
              <a:rPr sz="3000" spc="695" dirty="0">
                <a:solidFill>
                  <a:srgbClr val="F7FAFD"/>
                </a:solidFill>
                <a:latin typeface="Calibri"/>
                <a:cs typeface="Calibri"/>
              </a:rPr>
              <a:t>SHRUTHI</a:t>
            </a:r>
            <a:r>
              <a:rPr sz="3000" dirty="0">
                <a:solidFill>
                  <a:srgbClr val="F7FAFD"/>
                </a:solidFill>
                <a:latin typeface="Calibri"/>
                <a:cs typeface="Calibri"/>
              </a:rPr>
              <a:t>	</a:t>
            </a:r>
            <a:r>
              <a:rPr sz="3000" spc="195" dirty="0">
                <a:solidFill>
                  <a:srgbClr val="F7FAFD"/>
                </a:solidFill>
                <a:latin typeface="Calibri"/>
                <a:cs typeface="Calibri"/>
              </a:rPr>
              <a:t>T</a:t>
            </a:r>
            <a:r>
              <a:rPr sz="3000" dirty="0">
                <a:solidFill>
                  <a:srgbClr val="F7FAFD"/>
                </a:solidFill>
                <a:latin typeface="Calibri"/>
                <a:cs typeface="Calibri"/>
              </a:rPr>
              <a:t>	</a:t>
            </a:r>
            <a:r>
              <a:rPr sz="3000" spc="500" dirty="0">
                <a:solidFill>
                  <a:srgbClr val="F7FAFD"/>
                </a:solidFill>
                <a:latin typeface="Calibri"/>
                <a:cs typeface="Calibri"/>
              </a:rPr>
              <a:t>K</a:t>
            </a:r>
            <a:endParaRPr sz="3000" dirty="0">
              <a:latin typeface="Calibri"/>
              <a:cs typeface="Calibri"/>
            </a:endParaRPr>
          </a:p>
        </p:txBody>
      </p:sp>
      <p:sp>
        <p:nvSpPr>
          <p:cNvPr id="12" name="object 12"/>
          <p:cNvSpPr txBox="1">
            <a:spLocks noGrp="1"/>
          </p:cNvSpPr>
          <p:nvPr>
            <p:ph type="title"/>
          </p:nvPr>
        </p:nvSpPr>
        <p:spPr>
          <a:xfrm>
            <a:off x="4666826" y="3132080"/>
            <a:ext cx="8478520" cy="802640"/>
          </a:xfrm>
          <a:prstGeom prst="rect">
            <a:avLst/>
          </a:prstGeom>
        </p:spPr>
        <p:txBody>
          <a:bodyPr vert="horz" wrap="square" lIns="0" tIns="12700" rIns="0" bIns="0" rtlCol="0">
            <a:spAutoFit/>
          </a:bodyPr>
          <a:lstStyle/>
          <a:p>
            <a:pPr marL="12700">
              <a:lnSpc>
                <a:spcPct val="100000"/>
              </a:lnSpc>
              <a:spcBef>
                <a:spcPts val="100"/>
              </a:spcBef>
              <a:tabLst>
                <a:tab pos="3619500" algn="l"/>
              </a:tabLst>
            </a:pPr>
            <a:r>
              <a:rPr sz="5100" spc="1030" dirty="0"/>
              <a:t>AGENTIC</a:t>
            </a:r>
            <a:r>
              <a:rPr sz="5100" dirty="0"/>
              <a:t>	</a:t>
            </a:r>
            <a:r>
              <a:rPr sz="5100" spc="1165" dirty="0"/>
              <a:t>HACKATHON</a:t>
            </a:r>
            <a:endParaRPr sz="5100" dirty="0"/>
          </a:p>
        </p:txBody>
      </p:sp>
      <p:sp>
        <p:nvSpPr>
          <p:cNvPr id="13" name="object 13"/>
          <p:cNvSpPr txBox="1"/>
          <p:nvPr/>
        </p:nvSpPr>
        <p:spPr>
          <a:xfrm>
            <a:off x="2297087" y="8587493"/>
            <a:ext cx="13691262" cy="1413913"/>
          </a:xfrm>
          <a:prstGeom prst="rect">
            <a:avLst/>
          </a:prstGeom>
        </p:spPr>
        <p:txBody>
          <a:bodyPr vert="horz" wrap="square" lIns="0" tIns="12700" rIns="0" bIns="0" rtlCol="0">
            <a:spAutoFit/>
          </a:bodyPr>
          <a:lstStyle/>
          <a:p>
            <a:pPr marL="398780" algn="ctr">
              <a:lnSpc>
                <a:spcPts val="4205"/>
              </a:lnSpc>
              <a:spcBef>
                <a:spcPts val="100"/>
              </a:spcBef>
              <a:tabLst>
                <a:tab pos="3224530" algn="l"/>
                <a:tab pos="4210685" algn="l"/>
              </a:tabLst>
            </a:pPr>
            <a:r>
              <a:rPr sz="3600" b="1" spc="815" dirty="0">
                <a:solidFill>
                  <a:srgbClr val="F7FAFD"/>
                </a:solidFill>
                <a:latin typeface="Calibri"/>
                <a:cs typeface="Calibri"/>
              </a:rPr>
              <a:t>PROBLEM</a:t>
            </a:r>
            <a:r>
              <a:rPr lang="en-US" sz="3600" b="1" spc="815" dirty="0">
                <a:solidFill>
                  <a:srgbClr val="F7FAFD"/>
                </a:solidFill>
                <a:latin typeface="Calibri"/>
                <a:cs typeface="Calibri"/>
              </a:rPr>
              <a:t> STATEMENT</a:t>
            </a:r>
            <a:endParaRPr sz="3600" dirty="0">
              <a:latin typeface="Calibri"/>
              <a:cs typeface="Calibri"/>
            </a:endParaRPr>
          </a:p>
          <a:p>
            <a:pPr marL="12700" algn="ctr">
              <a:lnSpc>
                <a:spcPts val="7745"/>
              </a:lnSpc>
            </a:pPr>
            <a:r>
              <a:rPr lang="en-US" sz="3600" dirty="0">
                <a:solidFill>
                  <a:schemeClr val="bg1"/>
                </a:solidFill>
                <a:latin typeface="+mj-lt"/>
              </a:rPr>
              <a:t>AQUASENTINEL DETECTS AND ALERTS OVERFISHING ZONE VIOLATIONS</a:t>
            </a:r>
            <a:endParaRPr sz="3600" dirty="0">
              <a:solidFill>
                <a:schemeClr val="bg1"/>
              </a:solidFill>
              <a:latin typeface="+mj-lt"/>
            </a:endParaRPr>
          </a:p>
        </p:txBody>
      </p:sp>
      <p:sp>
        <p:nvSpPr>
          <p:cNvPr id="15" name="TextBox 14">
            <a:extLst>
              <a:ext uri="{FF2B5EF4-FFF2-40B4-BE49-F238E27FC236}">
                <a16:creationId xmlns:a16="http://schemas.microsoft.com/office/drawing/2014/main" id="{877B8ECB-BD08-C93A-61CA-A285CD67FA31}"/>
              </a:ext>
            </a:extLst>
          </p:cNvPr>
          <p:cNvSpPr txBox="1"/>
          <p:nvPr/>
        </p:nvSpPr>
        <p:spPr>
          <a:xfrm>
            <a:off x="10534263" y="7184377"/>
            <a:ext cx="2888896" cy="461665"/>
          </a:xfrm>
          <a:prstGeom prst="rect">
            <a:avLst/>
          </a:prstGeom>
          <a:noFill/>
        </p:spPr>
        <p:txBody>
          <a:bodyPr wrap="square">
            <a:spAutoFit/>
          </a:bodyPr>
          <a:lstStyle/>
          <a:p>
            <a:r>
              <a:rPr lang="en-US" sz="2400" dirty="0">
                <a:solidFill>
                  <a:schemeClr val="bg1"/>
                </a:solidFill>
                <a:effectLst/>
              </a:rPr>
              <a:t>3. S W A T H I  S</a:t>
            </a:r>
            <a:endParaRPr lang="en-US" sz="2400" dirty="0">
              <a:solidFill>
                <a:schemeClr val="bg1"/>
              </a:solidFill>
            </a:endParaRPr>
          </a:p>
        </p:txBody>
      </p:sp>
      <p:sp>
        <p:nvSpPr>
          <p:cNvPr id="17" name="TextBox 16">
            <a:extLst>
              <a:ext uri="{FF2B5EF4-FFF2-40B4-BE49-F238E27FC236}">
                <a16:creationId xmlns:a16="http://schemas.microsoft.com/office/drawing/2014/main" id="{53651D1C-B2CF-CAC6-B66D-4DA1D58F2D4E}"/>
              </a:ext>
            </a:extLst>
          </p:cNvPr>
          <p:cNvSpPr txBox="1"/>
          <p:nvPr/>
        </p:nvSpPr>
        <p:spPr>
          <a:xfrm>
            <a:off x="5872844" y="7174072"/>
            <a:ext cx="7612836" cy="461665"/>
          </a:xfrm>
          <a:prstGeom prst="rect">
            <a:avLst/>
          </a:prstGeom>
          <a:noFill/>
        </p:spPr>
        <p:txBody>
          <a:bodyPr wrap="square">
            <a:spAutoFit/>
          </a:bodyPr>
          <a:lstStyle/>
          <a:p>
            <a:r>
              <a:rPr lang="en-US" sz="2400" dirty="0">
                <a:solidFill>
                  <a:schemeClr val="bg1"/>
                </a:solidFill>
                <a:effectLst/>
              </a:rPr>
              <a:t>2. S H E R I L  E S T H E R   V	         </a:t>
            </a:r>
            <a:endParaRPr lang="en-US" sz="2400" dirty="0">
              <a:solidFill>
                <a:schemeClr val="bg1"/>
              </a:solidFill>
            </a:endParaRPr>
          </a:p>
        </p:txBody>
      </p:sp>
      <p:sp>
        <p:nvSpPr>
          <p:cNvPr id="18" name="Google Shape;96;p1">
            <a:extLst>
              <a:ext uri="{FF2B5EF4-FFF2-40B4-BE49-F238E27FC236}">
                <a16:creationId xmlns:a16="http://schemas.microsoft.com/office/drawing/2014/main" id="{629C1EF7-F7EF-A376-3120-BBCAAB87ADED}"/>
              </a:ext>
            </a:extLst>
          </p:cNvPr>
          <p:cNvSpPr/>
          <p:nvPr/>
        </p:nvSpPr>
        <p:spPr>
          <a:xfrm>
            <a:off x="0" y="-1"/>
            <a:ext cx="18288002" cy="2847453"/>
          </a:xfrm>
          <a:custGeom>
            <a:avLst/>
            <a:gdLst/>
            <a:ahLst/>
            <a:cxnLst/>
            <a:rect l="l" t="t" r="r" b="b"/>
            <a:pathLst>
              <a:path w="18288002" h="2414604" extrusionOk="0">
                <a:moveTo>
                  <a:pt x="0" y="0"/>
                </a:moveTo>
                <a:lnTo>
                  <a:pt x="18288002" y="0"/>
                </a:lnTo>
                <a:lnTo>
                  <a:pt x="18288002" y="2414604"/>
                </a:lnTo>
                <a:lnTo>
                  <a:pt x="0" y="2414604"/>
                </a:lnTo>
                <a:lnTo>
                  <a:pt x="0" y="0"/>
                </a:lnTo>
                <a:close/>
              </a:path>
            </a:pathLst>
          </a:custGeom>
          <a:blipFill rotWithShape="1">
            <a:blip r:embed="rId3">
              <a:alphaModFix/>
            </a:blip>
            <a:stretch>
              <a:fillRect/>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8000" cy="10286999"/>
            </a:xfrm>
            <a:prstGeom prst="rect">
              <a:avLst/>
            </a:prstGeom>
          </p:spPr>
        </p:pic>
        <p:sp>
          <p:nvSpPr>
            <p:cNvPr id="4" name="object 4"/>
            <p:cNvSpPr/>
            <p:nvPr/>
          </p:nvSpPr>
          <p:spPr>
            <a:xfrm>
              <a:off x="455568" y="493639"/>
              <a:ext cx="17249775" cy="9353550"/>
            </a:xfrm>
            <a:custGeom>
              <a:avLst/>
              <a:gdLst/>
              <a:ahLst/>
              <a:cxnLst/>
              <a:rect l="l" t="t" r="r" b="b"/>
              <a:pathLst>
                <a:path w="17249775" h="9353550">
                  <a:moveTo>
                    <a:pt x="17249767" y="9353544"/>
                  </a:moveTo>
                  <a:lnTo>
                    <a:pt x="0" y="9353544"/>
                  </a:lnTo>
                  <a:lnTo>
                    <a:pt x="0" y="0"/>
                  </a:lnTo>
                  <a:lnTo>
                    <a:pt x="17249767" y="0"/>
                  </a:lnTo>
                  <a:lnTo>
                    <a:pt x="17249767" y="9353544"/>
                  </a:lnTo>
                  <a:close/>
                </a:path>
              </a:pathLst>
            </a:custGeom>
            <a:solidFill>
              <a:srgbClr val="043C57"/>
            </a:solidFill>
          </p:spPr>
          <p:txBody>
            <a:bodyPr wrap="square" lIns="0" tIns="0" rIns="0" bIns="0" rtlCol="0"/>
            <a:lstStyle/>
            <a:p>
              <a:endParaRPr dirty="0"/>
            </a:p>
          </p:txBody>
        </p:sp>
      </p:grpSp>
      <p:sp>
        <p:nvSpPr>
          <p:cNvPr id="5" name="object 5"/>
          <p:cNvSpPr txBox="1">
            <a:spLocks noGrp="1"/>
          </p:cNvSpPr>
          <p:nvPr>
            <p:ph type="title"/>
          </p:nvPr>
        </p:nvSpPr>
        <p:spPr>
          <a:xfrm>
            <a:off x="3124200" y="1187256"/>
            <a:ext cx="11582400" cy="847668"/>
          </a:xfrm>
          <a:prstGeom prst="rect">
            <a:avLst/>
          </a:prstGeom>
        </p:spPr>
        <p:txBody>
          <a:bodyPr vert="horz" wrap="square" lIns="0" tIns="16510" rIns="0" bIns="0" rtlCol="0">
            <a:spAutoFit/>
          </a:bodyPr>
          <a:lstStyle/>
          <a:p>
            <a:pPr marL="12700" algn="ctr">
              <a:lnSpc>
                <a:spcPct val="100000"/>
              </a:lnSpc>
              <a:spcBef>
                <a:spcPts val="130"/>
              </a:spcBef>
            </a:pPr>
            <a:r>
              <a:rPr lang="en-US" sz="5400" dirty="0">
                <a:latin typeface="+mj-lt"/>
                <a:cs typeface="Georgia"/>
              </a:rPr>
              <a:t>INTRODUCTION TO SOLUTION</a:t>
            </a:r>
            <a:endParaRPr sz="5400" dirty="0">
              <a:latin typeface="+mj-lt"/>
              <a:cs typeface="Georgia"/>
            </a:endParaRPr>
          </a:p>
        </p:txBody>
      </p:sp>
      <p:sp>
        <p:nvSpPr>
          <p:cNvPr id="8" name="object 8"/>
          <p:cNvSpPr txBox="1"/>
          <p:nvPr/>
        </p:nvSpPr>
        <p:spPr>
          <a:xfrm>
            <a:off x="455569" y="1627067"/>
            <a:ext cx="12170054" cy="641201"/>
          </a:xfrm>
          <a:prstGeom prst="rect">
            <a:avLst/>
          </a:prstGeom>
        </p:spPr>
        <p:txBody>
          <a:bodyPr vert="horz" wrap="square" lIns="0" tIns="269240" rIns="0" bIns="0" rtlCol="0">
            <a:spAutoFit/>
          </a:bodyPr>
          <a:lstStyle/>
          <a:p>
            <a:pPr marL="12700">
              <a:lnSpc>
                <a:spcPct val="100000"/>
              </a:lnSpc>
              <a:spcBef>
                <a:spcPts val="2120"/>
              </a:spcBef>
            </a:pPr>
            <a:r>
              <a:rPr sz="2400" spc="165" dirty="0">
                <a:solidFill>
                  <a:srgbClr val="F7FAFD"/>
                </a:solidFill>
                <a:latin typeface="Calibri"/>
                <a:cs typeface="Calibri"/>
              </a:rPr>
              <a:t>.</a:t>
            </a:r>
            <a:endParaRPr sz="2400" dirty="0">
              <a:latin typeface="Calibri"/>
              <a:cs typeface="Calibri"/>
            </a:endParaRPr>
          </a:p>
        </p:txBody>
      </p:sp>
      <p:sp>
        <p:nvSpPr>
          <p:cNvPr id="9" name="object 9"/>
          <p:cNvSpPr txBox="1">
            <a:spLocks noGrp="1"/>
          </p:cNvSpPr>
          <p:nvPr>
            <p:ph type="body" idx="1"/>
          </p:nvPr>
        </p:nvSpPr>
        <p:spPr>
          <a:xfrm>
            <a:off x="1442678" y="2396549"/>
            <a:ext cx="14945444" cy="7057060"/>
          </a:xfrm>
          <a:prstGeom prst="rect">
            <a:avLst/>
          </a:prstGeom>
        </p:spPr>
        <p:txBody>
          <a:bodyPr vert="horz" wrap="square" lIns="0" tIns="222250" rIns="0" bIns="0" rtlCol="0">
            <a:spAutoFit/>
          </a:bodyPr>
          <a:lstStyle/>
          <a:p>
            <a:pPr marL="12700" algn="just">
              <a:lnSpc>
                <a:spcPct val="100000"/>
              </a:lnSpc>
              <a:spcBef>
                <a:spcPts val="1750"/>
              </a:spcBef>
            </a:pPr>
            <a:r>
              <a:rPr lang="en-US" sz="4000" dirty="0" err="1"/>
              <a:t>AquaSentinel</a:t>
            </a:r>
            <a:r>
              <a:rPr lang="en-US" sz="4000" dirty="0"/>
              <a:t> is a zone violation alert system designed to detect and respond to unauthorized fishing activities in restricted maritime zones. The system generates multilingual audio alerts to warn fishermen when they cross into protected areas and logs each incident for monitoring and analysis. An interactive dashboard displays zone activity, violation history, and boat movement simulation. The prototype demonstrates the end-to-end workflow, while the full solution is designed to integrate with GPS modules and sensors for real-world detection and communication through mesh networks. </a:t>
            </a:r>
            <a:r>
              <a:rPr lang="en-US" sz="4000" dirty="0" err="1"/>
              <a:t>AquaSentinel</a:t>
            </a:r>
            <a:r>
              <a:rPr lang="en-US" sz="4000" dirty="0"/>
              <a:t> aims to support sustainable fishing practices and enhance marine zone enforcement through affordable and scalable technology.</a:t>
            </a:r>
            <a:endParaRPr sz="4000" spc="210" dirty="0">
              <a:latin typeface="Modern No. 20" panose="02070704070505020303"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290" y="18435"/>
            <a:ext cx="18288000" cy="10287000"/>
            <a:chOff x="0" y="0"/>
            <a:chExt cx="18288000" cy="10287000"/>
          </a:xfrm>
        </p:grpSpPr>
        <p:pic>
          <p:nvPicPr>
            <p:cNvPr id="3" name="object 3"/>
            <p:cNvPicPr/>
            <p:nvPr/>
          </p:nvPicPr>
          <p:blipFill>
            <a:blip r:embed="rId3" cstate="print"/>
            <a:stretch>
              <a:fillRect/>
            </a:stretch>
          </p:blipFill>
          <p:spPr>
            <a:xfrm>
              <a:off x="0" y="0"/>
              <a:ext cx="18288000" cy="10286999"/>
            </a:xfrm>
            <a:prstGeom prst="rect">
              <a:avLst/>
            </a:prstGeom>
          </p:spPr>
        </p:pic>
        <p:sp>
          <p:nvSpPr>
            <p:cNvPr id="4" name="object 4"/>
            <p:cNvSpPr/>
            <p:nvPr/>
          </p:nvSpPr>
          <p:spPr>
            <a:xfrm>
              <a:off x="0" y="2057395"/>
              <a:ext cx="18288000" cy="6172200"/>
            </a:xfrm>
            <a:custGeom>
              <a:avLst/>
              <a:gdLst/>
              <a:ahLst/>
              <a:cxnLst/>
              <a:rect l="l" t="t" r="r" b="b"/>
              <a:pathLst>
                <a:path w="18288000" h="6172200">
                  <a:moveTo>
                    <a:pt x="18287988" y="6172196"/>
                  </a:moveTo>
                  <a:lnTo>
                    <a:pt x="0" y="6172196"/>
                  </a:lnTo>
                  <a:lnTo>
                    <a:pt x="0" y="0"/>
                  </a:lnTo>
                  <a:lnTo>
                    <a:pt x="18287988" y="0"/>
                  </a:lnTo>
                  <a:lnTo>
                    <a:pt x="18287988" y="6172196"/>
                  </a:lnTo>
                  <a:close/>
                </a:path>
              </a:pathLst>
            </a:custGeom>
            <a:solidFill>
              <a:srgbClr val="043C57"/>
            </a:solidFill>
          </p:spPr>
          <p:txBody>
            <a:bodyPr wrap="square" lIns="0" tIns="0" rIns="0" bIns="0" rtlCol="0"/>
            <a:lstStyle/>
            <a:p>
              <a:r>
                <a:rPr lang="en-US" dirty="0"/>
                <a:t>A</a:t>
              </a:r>
              <a:endParaRPr dirty="0"/>
            </a:p>
          </p:txBody>
        </p:sp>
      </p:grpSp>
      <p:sp>
        <p:nvSpPr>
          <p:cNvPr id="22" name="TextBox 21">
            <a:extLst>
              <a:ext uri="{FF2B5EF4-FFF2-40B4-BE49-F238E27FC236}">
                <a16:creationId xmlns:a16="http://schemas.microsoft.com/office/drawing/2014/main" id="{065E881F-93A9-9FA7-0708-2688EFB33903}"/>
              </a:ext>
            </a:extLst>
          </p:cNvPr>
          <p:cNvSpPr txBox="1"/>
          <p:nvPr/>
        </p:nvSpPr>
        <p:spPr>
          <a:xfrm>
            <a:off x="6570875" y="4639081"/>
            <a:ext cx="3623808" cy="923330"/>
          </a:xfrm>
          <a:prstGeom prst="rect">
            <a:avLst/>
          </a:prstGeom>
          <a:noFill/>
        </p:spPr>
        <p:txBody>
          <a:bodyPr wrap="square">
            <a:spAutoFit/>
          </a:bodyPr>
          <a:lstStyle/>
          <a:p>
            <a:r>
              <a:rPr lang="en-US" sz="5400" dirty="0">
                <a:solidFill>
                  <a:schemeClr val="bg1"/>
                </a:solidFill>
                <a:effectLst/>
                <a:latin typeface="Britannic Bold" panose="020B0903060703020204" pitchFamily="34" charset="0"/>
              </a:rPr>
              <a:t> </a:t>
            </a:r>
            <a:endParaRPr lang="en-US" sz="5400" dirty="0">
              <a:solidFill>
                <a:schemeClr val="bg1"/>
              </a:solidFill>
              <a:latin typeface="Britannic Bold" panose="020B0903060703020204" pitchFamily="34" charset="0"/>
            </a:endParaRPr>
          </a:p>
        </p:txBody>
      </p:sp>
      <p:sp>
        <p:nvSpPr>
          <p:cNvPr id="21" name="Title 20">
            <a:extLst>
              <a:ext uri="{FF2B5EF4-FFF2-40B4-BE49-F238E27FC236}">
                <a16:creationId xmlns:a16="http://schemas.microsoft.com/office/drawing/2014/main" id="{A3BD5B8D-2085-9388-2476-D7BACB5DAB39}"/>
              </a:ext>
            </a:extLst>
          </p:cNvPr>
          <p:cNvSpPr>
            <a:spLocks noGrp="1"/>
          </p:cNvSpPr>
          <p:nvPr>
            <p:ph type="title"/>
          </p:nvPr>
        </p:nvSpPr>
        <p:spPr/>
        <p:txBody>
          <a:bodyPr/>
          <a:lstStyle/>
          <a:p>
            <a:r>
              <a:rPr lang="en-US" dirty="0"/>
              <a:t>TECH STACK</a:t>
            </a:r>
          </a:p>
        </p:txBody>
      </p:sp>
      <p:sp>
        <p:nvSpPr>
          <p:cNvPr id="5" name="TextBox 4">
            <a:extLst>
              <a:ext uri="{FF2B5EF4-FFF2-40B4-BE49-F238E27FC236}">
                <a16:creationId xmlns:a16="http://schemas.microsoft.com/office/drawing/2014/main" id="{B82AB373-2528-1350-2EE3-9AD33805A41A}"/>
              </a:ext>
            </a:extLst>
          </p:cNvPr>
          <p:cNvSpPr txBox="1"/>
          <p:nvPr/>
        </p:nvSpPr>
        <p:spPr>
          <a:xfrm rot="10800000" flipV="1">
            <a:off x="1066800" y="3635292"/>
            <a:ext cx="7722443" cy="3539430"/>
          </a:xfrm>
          <a:prstGeom prst="rect">
            <a:avLst/>
          </a:prstGeom>
          <a:noFill/>
        </p:spPr>
        <p:txBody>
          <a:bodyPr wrap="square" rtlCol="0">
            <a:spAutoFit/>
          </a:bodyPr>
          <a:lstStyle/>
          <a:p>
            <a:pPr algn="ctr"/>
            <a:r>
              <a:rPr lang="en-IN" sz="2800" dirty="0">
                <a:solidFill>
                  <a:schemeClr val="bg1"/>
                </a:solidFill>
                <a:latin typeface="+mj-lt"/>
              </a:rPr>
              <a:t>HTML– For structuring the web dashboard Interface</a:t>
            </a:r>
          </a:p>
          <a:p>
            <a:r>
              <a:rPr lang="en-IN" sz="2800" dirty="0">
                <a:solidFill>
                  <a:schemeClr val="bg1"/>
                </a:solidFill>
                <a:latin typeface="+mj-lt"/>
              </a:rPr>
              <a:t>CSS – For styling and responsive design</a:t>
            </a:r>
          </a:p>
          <a:p>
            <a:r>
              <a:rPr lang="en-IN" sz="2800" dirty="0">
                <a:solidFill>
                  <a:schemeClr val="bg1"/>
                </a:solidFill>
                <a:latin typeface="+mj-lt"/>
              </a:rPr>
              <a:t>JavaScript – For client-side interactivity and simulation logic</a:t>
            </a:r>
          </a:p>
          <a:p>
            <a:r>
              <a:rPr lang="en-IN" sz="2800" dirty="0">
                <a:solidFill>
                  <a:schemeClr val="bg1"/>
                </a:solidFill>
                <a:latin typeface="+mj-lt"/>
              </a:rPr>
              <a:t>Node.js – For running the backend server </a:t>
            </a:r>
          </a:p>
          <a:p>
            <a:r>
              <a:rPr lang="en-IN" sz="2800" dirty="0" err="1">
                <a:solidFill>
                  <a:schemeClr val="bg1"/>
                </a:solidFill>
                <a:latin typeface="+mj-lt"/>
              </a:rPr>
              <a:t>gTTS</a:t>
            </a:r>
            <a:r>
              <a:rPr lang="en-IN" sz="2800" dirty="0">
                <a:solidFill>
                  <a:schemeClr val="bg1"/>
                </a:solidFill>
                <a:latin typeface="+mj-lt"/>
              </a:rPr>
              <a:t>  – For generating multilingual voice alerts</a:t>
            </a:r>
          </a:p>
          <a:p>
            <a:r>
              <a:rPr lang="en-IN" sz="2800" dirty="0">
                <a:solidFill>
                  <a:schemeClr val="bg1"/>
                </a:solidFill>
                <a:latin typeface="+mj-lt"/>
              </a:rPr>
              <a:t>MP3 Audio Files – For playing pre-generated Tamil, English, and Hindi alerts</a:t>
            </a:r>
          </a:p>
        </p:txBody>
      </p:sp>
      <p:sp>
        <p:nvSpPr>
          <p:cNvPr id="6" name="TextBox 5">
            <a:extLst>
              <a:ext uri="{FF2B5EF4-FFF2-40B4-BE49-F238E27FC236}">
                <a16:creationId xmlns:a16="http://schemas.microsoft.com/office/drawing/2014/main" id="{44A75518-0F86-CB72-103A-F40CF816116D}"/>
              </a:ext>
            </a:extLst>
          </p:cNvPr>
          <p:cNvSpPr txBox="1"/>
          <p:nvPr/>
        </p:nvSpPr>
        <p:spPr>
          <a:xfrm>
            <a:off x="9198269" y="3635292"/>
            <a:ext cx="8229600" cy="3970318"/>
          </a:xfrm>
          <a:prstGeom prst="rect">
            <a:avLst/>
          </a:prstGeom>
          <a:noFill/>
        </p:spPr>
        <p:txBody>
          <a:bodyPr wrap="square" rtlCol="0">
            <a:spAutoFit/>
          </a:bodyPr>
          <a:lstStyle/>
          <a:p>
            <a:pPr algn="l"/>
            <a:r>
              <a:rPr lang="en-IN" sz="2800" dirty="0" err="1">
                <a:solidFill>
                  <a:schemeClr val="bg1"/>
                </a:solidFill>
                <a:latin typeface="+mj-lt"/>
              </a:rPr>
              <a:t>MeshTastic</a:t>
            </a:r>
            <a:r>
              <a:rPr lang="en-IN" sz="2800" dirty="0">
                <a:solidFill>
                  <a:schemeClr val="bg1"/>
                </a:solidFill>
                <a:latin typeface="+mj-lt"/>
              </a:rPr>
              <a:t> – For offline mesh communication using TTGO hardware (planned)</a:t>
            </a:r>
          </a:p>
          <a:p>
            <a:r>
              <a:rPr lang="en-IN" sz="2800" dirty="0">
                <a:solidFill>
                  <a:schemeClr val="bg1"/>
                </a:solidFill>
                <a:latin typeface="+mj-lt"/>
              </a:rPr>
              <a:t>VS Code – Code editor used for development</a:t>
            </a:r>
          </a:p>
          <a:p>
            <a:r>
              <a:rPr lang="en-IN" sz="2800" dirty="0" err="1">
                <a:solidFill>
                  <a:schemeClr val="bg1"/>
                </a:solidFill>
                <a:latin typeface="+mj-lt"/>
              </a:rPr>
              <a:t>Replit</a:t>
            </a:r>
            <a:r>
              <a:rPr lang="en-IN" sz="2800" dirty="0">
                <a:solidFill>
                  <a:schemeClr val="bg1"/>
                </a:solidFill>
                <a:latin typeface="+mj-lt"/>
              </a:rPr>
              <a:t> – </a:t>
            </a:r>
            <a:r>
              <a:rPr lang="en-IN" sz="2800" dirty="0" err="1">
                <a:solidFill>
                  <a:schemeClr val="bg1"/>
                </a:solidFill>
                <a:latin typeface="+mj-lt"/>
              </a:rPr>
              <a:t>Onine</a:t>
            </a:r>
            <a:r>
              <a:rPr lang="en-IN" sz="2800" dirty="0">
                <a:solidFill>
                  <a:schemeClr val="bg1"/>
                </a:solidFill>
                <a:latin typeface="+mj-lt"/>
              </a:rPr>
              <a:t> platform for running and testing the prototype</a:t>
            </a:r>
          </a:p>
          <a:p>
            <a:r>
              <a:rPr lang="en-IN" sz="2800" dirty="0">
                <a:solidFill>
                  <a:schemeClr val="bg1"/>
                </a:solidFill>
                <a:latin typeface="+mj-lt"/>
              </a:rPr>
              <a:t>YouTube – For hosting the demo video</a:t>
            </a:r>
          </a:p>
          <a:p>
            <a:r>
              <a:rPr lang="en-IN" sz="2800" dirty="0">
                <a:solidFill>
                  <a:schemeClr val="bg1"/>
                </a:solidFill>
                <a:latin typeface="+mj-lt"/>
              </a:rPr>
              <a:t>Google Translate – For creating multilingual content</a:t>
            </a:r>
          </a:p>
          <a:p>
            <a:r>
              <a:rPr lang="en-IN" sz="2800" dirty="0">
                <a:solidFill>
                  <a:schemeClr val="bg1"/>
                </a:solidFill>
                <a:latin typeface="+mj-lt"/>
              </a:rPr>
              <a:t>Tamil Input Tools – For preparing native language text content</a:t>
            </a:r>
          </a:p>
        </p:txBody>
      </p:sp>
      <p:cxnSp>
        <p:nvCxnSpPr>
          <p:cNvPr id="20" name="Straight Connector 19">
            <a:extLst>
              <a:ext uri="{FF2B5EF4-FFF2-40B4-BE49-F238E27FC236}">
                <a16:creationId xmlns:a16="http://schemas.microsoft.com/office/drawing/2014/main" id="{EF95C19C-B487-D6AB-26C3-F3ECB4829342}"/>
              </a:ext>
            </a:extLst>
          </p:cNvPr>
          <p:cNvCxnSpPr>
            <a:cxnSpLocks/>
          </p:cNvCxnSpPr>
          <p:nvPr/>
        </p:nvCxnSpPr>
        <p:spPr>
          <a:xfrm>
            <a:off x="8915400" y="3304130"/>
            <a:ext cx="0" cy="473497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1"/>
            <a:ext cx="18288000" cy="10286999"/>
          </a:xfrm>
          <a:prstGeom prst="rect">
            <a:avLst/>
          </a:prstGeom>
        </p:spPr>
      </p:pic>
      <p:sp>
        <p:nvSpPr>
          <p:cNvPr id="6" name="object 6"/>
          <p:cNvSpPr txBox="1"/>
          <p:nvPr/>
        </p:nvSpPr>
        <p:spPr>
          <a:xfrm>
            <a:off x="1016000" y="6317438"/>
            <a:ext cx="314960" cy="416559"/>
          </a:xfrm>
          <a:prstGeom prst="rect">
            <a:avLst/>
          </a:prstGeom>
        </p:spPr>
        <p:txBody>
          <a:bodyPr vert="horz" wrap="square" lIns="0" tIns="14605" rIns="0" bIns="0" rtlCol="0">
            <a:spAutoFit/>
          </a:bodyPr>
          <a:lstStyle/>
          <a:p>
            <a:pPr marL="12700">
              <a:lnSpc>
                <a:spcPct val="100000"/>
              </a:lnSpc>
              <a:spcBef>
                <a:spcPts val="115"/>
              </a:spcBef>
            </a:pPr>
            <a:r>
              <a:rPr sz="2550" spc="-1070" dirty="0">
                <a:solidFill>
                  <a:srgbClr val="043C57"/>
                </a:solidFill>
                <a:latin typeface="Segoe UI Symbol"/>
                <a:cs typeface="Segoe UI Symbol"/>
              </a:rPr>
              <a:t>🗺</a:t>
            </a:r>
            <a:endParaRPr sz="2550" dirty="0">
              <a:latin typeface="Segoe UI Symbol"/>
              <a:cs typeface="Segoe UI Symbol"/>
            </a:endParaRPr>
          </a:p>
        </p:txBody>
      </p:sp>
      <p:pic>
        <p:nvPicPr>
          <p:cNvPr id="5" name="Content Placeholder 4">
            <a:extLst>
              <a:ext uri="{FF2B5EF4-FFF2-40B4-BE49-F238E27FC236}">
                <a16:creationId xmlns:a16="http://schemas.microsoft.com/office/drawing/2014/main" id="{2DAE88BC-BD86-E730-E600-369F52123401}"/>
              </a:ext>
            </a:extLst>
          </p:cNvPr>
          <p:cNvPicPr>
            <a:picLocks noGrp="1" noChangeAspect="1"/>
          </p:cNvPicPr>
          <p:nvPr>
            <p:ph sz="half" idx="3"/>
          </p:nvPr>
        </p:nvPicPr>
        <p:blipFill>
          <a:blip r:embed="rId3">
            <a:extLst>
              <a:ext uri="{28A0092B-C50C-407E-A947-70E740481C1C}">
                <a14:useLocalDpi xmlns:a14="http://schemas.microsoft.com/office/drawing/2010/main" val="0"/>
              </a:ext>
            </a:extLst>
          </a:blip>
          <a:stretch>
            <a:fillRect/>
          </a:stretch>
        </p:blipFill>
        <p:spPr>
          <a:xfrm>
            <a:off x="1600200" y="1226803"/>
            <a:ext cx="15818414" cy="7627637"/>
          </a:xfrm>
          <a:prstGeom prst="rect">
            <a:avLst/>
          </a:prstGeom>
        </p:spPr>
      </p:pic>
      <p:sp>
        <p:nvSpPr>
          <p:cNvPr id="10" name="object 10"/>
          <p:cNvSpPr txBox="1">
            <a:spLocks noGrp="1"/>
          </p:cNvSpPr>
          <p:nvPr>
            <p:ph type="title"/>
          </p:nvPr>
        </p:nvSpPr>
        <p:spPr>
          <a:xfrm>
            <a:off x="3657600" y="143401"/>
            <a:ext cx="10757880" cy="940001"/>
          </a:xfrm>
          <a:prstGeom prst="rect">
            <a:avLst/>
          </a:prstGeom>
        </p:spPr>
        <p:txBody>
          <a:bodyPr vert="horz" wrap="square" lIns="0" tIns="16510" rIns="0" bIns="0" rtlCol="0">
            <a:spAutoFit/>
          </a:bodyPr>
          <a:lstStyle/>
          <a:p>
            <a:pPr marL="12700" algn="ctr">
              <a:lnSpc>
                <a:spcPct val="100000"/>
              </a:lnSpc>
              <a:spcBef>
                <a:spcPts val="130"/>
              </a:spcBef>
            </a:pPr>
            <a:r>
              <a:rPr lang="en-IN" dirty="0"/>
              <a:t>Demo: Overfishing Alert System</a:t>
            </a:r>
            <a:endParaRPr dirty="0">
              <a:latin typeface="Arial"/>
              <a:cs typeface="Arial"/>
            </a:endParaRPr>
          </a:p>
        </p:txBody>
      </p:sp>
      <p:sp>
        <p:nvSpPr>
          <p:cNvPr id="7" name="TextBox 6">
            <a:extLst>
              <a:ext uri="{FF2B5EF4-FFF2-40B4-BE49-F238E27FC236}">
                <a16:creationId xmlns:a16="http://schemas.microsoft.com/office/drawing/2014/main" id="{D01BFCEE-25F2-F1A7-F5E7-B580599A298D}"/>
              </a:ext>
            </a:extLst>
          </p:cNvPr>
          <p:cNvSpPr txBox="1"/>
          <p:nvPr/>
        </p:nvSpPr>
        <p:spPr>
          <a:xfrm>
            <a:off x="5105400" y="9309118"/>
            <a:ext cx="9555480" cy="523220"/>
          </a:xfrm>
          <a:prstGeom prst="rect">
            <a:avLst/>
          </a:prstGeom>
          <a:noFill/>
        </p:spPr>
        <p:txBody>
          <a:bodyPr wrap="square" rtlCol="0">
            <a:spAutoFit/>
          </a:bodyPr>
          <a:lstStyle/>
          <a:p>
            <a:r>
              <a:rPr lang="en-US" sz="2800" b="1" dirty="0">
                <a:solidFill>
                  <a:schemeClr val="bg1"/>
                </a:solidFill>
              </a:rPr>
              <a:t> Demo video link : https://youtu.be/pqxTerJ3IZY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
            <a:ext cx="18288000" cy="10286999"/>
            <a:chOff x="0" y="0"/>
            <a:chExt cx="18288000" cy="10286999"/>
          </a:xfrm>
        </p:grpSpPr>
        <p:pic>
          <p:nvPicPr>
            <p:cNvPr id="3" name="object 3"/>
            <p:cNvPicPr/>
            <p:nvPr/>
          </p:nvPicPr>
          <p:blipFill>
            <a:blip r:embed="rId2" cstate="print"/>
            <a:stretch>
              <a:fillRect/>
            </a:stretch>
          </p:blipFill>
          <p:spPr>
            <a:xfrm>
              <a:off x="0" y="0"/>
              <a:ext cx="18288000" cy="10286999"/>
            </a:xfrm>
            <a:prstGeom prst="rect">
              <a:avLst/>
            </a:prstGeom>
          </p:spPr>
        </p:pic>
        <p:sp>
          <p:nvSpPr>
            <p:cNvPr id="4" name="object 4"/>
            <p:cNvSpPr/>
            <p:nvPr/>
          </p:nvSpPr>
          <p:spPr>
            <a:xfrm>
              <a:off x="1028696" y="1189763"/>
              <a:ext cx="16230600" cy="7772400"/>
            </a:xfrm>
            <a:custGeom>
              <a:avLst/>
              <a:gdLst/>
              <a:ahLst/>
              <a:cxnLst/>
              <a:rect l="l" t="t" r="r" b="b"/>
              <a:pathLst>
                <a:path w="16230600" h="7772400">
                  <a:moveTo>
                    <a:pt x="16230593" y="7772396"/>
                  </a:moveTo>
                  <a:lnTo>
                    <a:pt x="0" y="7772396"/>
                  </a:lnTo>
                  <a:lnTo>
                    <a:pt x="0" y="0"/>
                  </a:lnTo>
                  <a:lnTo>
                    <a:pt x="16230593" y="0"/>
                  </a:lnTo>
                  <a:lnTo>
                    <a:pt x="16230593" y="7772396"/>
                  </a:lnTo>
                  <a:close/>
                </a:path>
              </a:pathLst>
            </a:custGeom>
            <a:solidFill>
              <a:srgbClr val="043C57"/>
            </a:solidFill>
          </p:spPr>
          <p:txBody>
            <a:bodyPr wrap="square" lIns="0" tIns="0" rIns="0" bIns="0" rtlCol="0"/>
            <a:lstStyle/>
            <a:p>
              <a:endParaRPr dirty="0">
                <a:latin typeface="Showcard Gothic" panose="04020904020102020604" pitchFamily="82" charset="0"/>
              </a:endParaRPr>
            </a:p>
          </p:txBody>
        </p:sp>
      </p:grpSp>
      <p:sp>
        <p:nvSpPr>
          <p:cNvPr id="6" name="object 6"/>
          <p:cNvSpPr txBox="1">
            <a:spLocks noGrp="1"/>
          </p:cNvSpPr>
          <p:nvPr>
            <p:ph type="title"/>
          </p:nvPr>
        </p:nvSpPr>
        <p:spPr>
          <a:xfrm>
            <a:off x="5125398" y="1324836"/>
            <a:ext cx="9428802" cy="639919"/>
          </a:xfrm>
          <a:prstGeom prst="rect">
            <a:avLst/>
          </a:prstGeom>
        </p:spPr>
        <p:txBody>
          <a:bodyPr vert="horz" wrap="square" lIns="0" tIns="16510" rIns="0" bIns="0" rtlCol="0">
            <a:spAutoFit/>
          </a:bodyPr>
          <a:lstStyle/>
          <a:p>
            <a:pPr marL="12700">
              <a:lnSpc>
                <a:spcPct val="100000"/>
              </a:lnSpc>
              <a:spcBef>
                <a:spcPts val="130"/>
              </a:spcBef>
            </a:pPr>
            <a:r>
              <a:rPr lang="en-US" sz="4050" dirty="0">
                <a:latin typeface="+mj-lt"/>
                <a:cs typeface="Georgia"/>
              </a:rPr>
              <a:t>BUSINESS ANALYTICS</a:t>
            </a:r>
            <a:endParaRPr sz="4050" dirty="0">
              <a:latin typeface="+mj-lt"/>
              <a:cs typeface="Georgia"/>
            </a:endParaRPr>
          </a:p>
        </p:txBody>
      </p:sp>
      <p:sp>
        <p:nvSpPr>
          <p:cNvPr id="7" name="object 7"/>
          <p:cNvSpPr txBox="1">
            <a:spLocks noGrp="1"/>
          </p:cNvSpPr>
          <p:nvPr>
            <p:ph sz="half" idx="2"/>
          </p:nvPr>
        </p:nvSpPr>
        <p:spPr>
          <a:xfrm>
            <a:off x="1219200" y="1964755"/>
            <a:ext cx="15697200" cy="6773329"/>
          </a:xfrm>
          <a:prstGeom prst="rect">
            <a:avLst/>
          </a:prstGeom>
        </p:spPr>
        <p:txBody>
          <a:bodyPr vert="horz" wrap="square" lIns="0" tIns="15240" rIns="0" bIns="0" rtlCol="0">
            <a:spAutoFit/>
          </a:bodyPr>
          <a:lstStyle/>
          <a:p>
            <a:pPr marL="12700" marR="704215">
              <a:lnSpc>
                <a:spcPct val="118600"/>
              </a:lnSpc>
              <a:spcBef>
                <a:spcPts val="120"/>
              </a:spcBef>
            </a:pPr>
            <a:r>
              <a:rPr lang="en-US" sz="2800" b="1" dirty="0">
                <a:latin typeface="+mj-lt"/>
              </a:rPr>
              <a:t>Real-world Use</a:t>
            </a:r>
          </a:p>
          <a:p>
            <a:pPr marL="12700" marR="704215">
              <a:lnSpc>
                <a:spcPct val="118600"/>
              </a:lnSpc>
              <a:spcBef>
                <a:spcPts val="120"/>
              </a:spcBef>
            </a:pPr>
            <a:r>
              <a:rPr lang="en-US" sz="2800" dirty="0"/>
              <a:t>	Fishermen often risk their safety and livelihood without knowing they’ve crossed limits. 	</a:t>
            </a:r>
            <a:r>
              <a:rPr lang="en-US" sz="2800" dirty="0" err="1"/>
              <a:t>AquaSentinel</a:t>
            </a:r>
            <a:r>
              <a:rPr lang="en-US" sz="2800" dirty="0"/>
              <a:t> gives them real-time voice and light alerts, while helping authorities step in early to 	prevent overfishing. </a:t>
            </a:r>
          </a:p>
          <a:p>
            <a:pPr marL="12700" marR="704215">
              <a:lnSpc>
                <a:spcPct val="118600"/>
              </a:lnSpc>
              <a:spcBef>
                <a:spcPts val="120"/>
              </a:spcBef>
            </a:pPr>
            <a:r>
              <a:rPr lang="en-US" sz="2800" b="1" dirty="0">
                <a:latin typeface="+mj-lt"/>
              </a:rPr>
              <a:t>Impact That Matters</a:t>
            </a:r>
          </a:p>
          <a:p>
            <a:pPr marL="12700" marR="704215">
              <a:lnSpc>
                <a:spcPct val="118600"/>
              </a:lnSpc>
              <a:spcBef>
                <a:spcPts val="120"/>
              </a:spcBef>
            </a:pPr>
            <a:r>
              <a:rPr lang="en-US" sz="2800" dirty="0"/>
              <a:t> 	&gt;&gt;Protects India’s ₹1.8 lakh crore Blue Economy </a:t>
            </a:r>
          </a:p>
          <a:p>
            <a:pPr marL="12700" marR="704215">
              <a:lnSpc>
                <a:spcPct val="118600"/>
              </a:lnSpc>
              <a:spcBef>
                <a:spcPts val="120"/>
              </a:spcBef>
            </a:pPr>
            <a:r>
              <a:rPr lang="en-US" sz="2800" dirty="0"/>
              <a:t>	&gt;&gt;Supports millions of coastal families who depend on the sea </a:t>
            </a:r>
          </a:p>
          <a:p>
            <a:pPr marL="12700" marR="704215">
              <a:lnSpc>
                <a:spcPct val="118600"/>
              </a:lnSpc>
              <a:spcBef>
                <a:spcPts val="120"/>
              </a:spcBef>
            </a:pPr>
            <a:r>
              <a:rPr lang="en-US" sz="2800" dirty="0"/>
              <a:t>	&gt;&gt;Helps keep our oceans alive with rich marine biodiversity</a:t>
            </a:r>
          </a:p>
          <a:p>
            <a:pPr marL="12700" marR="704215">
              <a:lnSpc>
                <a:spcPct val="118600"/>
              </a:lnSpc>
              <a:spcBef>
                <a:spcPts val="120"/>
              </a:spcBef>
            </a:pPr>
            <a:r>
              <a:rPr lang="en-US" sz="2800" b="1" dirty="0">
                <a:latin typeface="+mj-lt"/>
              </a:rPr>
              <a:t>Designed to Scale </a:t>
            </a:r>
          </a:p>
          <a:p>
            <a:pPr marL="12700" marR="704215">
              <a:lnSpc>
                <a:spcPct val="118600"/>
              </a:lnSpc>
              <a:spcBef>
                <a:spcPts val="120"/>
              </a:spcBef>
            </a:pPr>
            <a:r>
              <a:rPr lang="en-US" sz="2800" dirty="0"/>
              <a:t>	&gt;&gt;Works offline, perfect for remote coastal areas </a:t>
            </a:r>
          </a:p>
          <a:p>
            <a:pPr marL="12700" marR="704215">
              <a:lnSpc>
                <a:spcPct val="118600"/>
              </a:lnSpc>
              <a:spcBef>
                <a:spcPts val="120"/>
              </a:spcBef>
            </a:pPr>
            <a:r>
              <a:rPr lang="en-US" sz="2800" dirty="0"/>
              <a:t>	&gt;&gt;Runs on solar power, built tough for rough seas</a:t>
            </a:r>
          </a:p>
          <a:p>
            <a:pPr marL="12700" marR="704215">
              <a:lnSpc>
                <a:spcPct val="118600"/>
              </a:lnSpc>
              <a:spcBef>
                <a:spcPts val="120"/>
              </a:spcBef>
            </a:pPr>
            <a:r>
              <a:rPr lang="en-US" sz="2800" dirty="0"/>
              <a:t>	&gt;&gt;Costs under ₹3,000, making it accessible to all </a:t>
            </a:r>
          </a:p>
          <a:p>
            <a:pPr marL="12700" marR="704215">
              <a:lnSpc>
                <a:spcPct val="118600"/>
              </a:lnSpc>
              <a:spcBef>
                <a:spcPts val="120"/>
              </a:spcBef>
            </a:pPr>
            <a:r>
              <a:rPr lang="en-US" sz="2800" dirty="0"/>
              <a:t>	&gt;&gt;Can be adapted for global fisheries and reserve</a:t>
            </a:r>
            <a:endParaRPr sz="2800" dirty="0">
              <a:latin typeface="Segoe UI Symbol"/>
              <a:cs typeface="Segoe UI Symbo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TotalTime>
  <Words>435</Words>
  <Application>Microsoft Office PowerPoint</Application>
  <PresentationFormat>Custom</PresentationFormat>
  <Paragraphs>47</Paragraphs>
  <Slides>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Britannic Bold</vt:lpstr>
      <vt:lpstr>Calibri</vt:lpstr>
      <vt:lpstr>Modern No. 20</vt:lpstr>
      <vt:lpstr>Segoe UI Symbol</vt:lpstr>
      <vt:lpstr>Showcard Gothic</vt:lpstr>
      <vt:lpstr>Office Theme</vt:lpstr>
      <vt:lpstr>AGENTIC HACKATHON</vt:lpstr>
      <vt:lpstr>INTRODUCTION TO SOLUTION</vt:lpstr>
      <vt:lpstr>TECH STACK</vt:lpstr>
      <vt:lpstr>Demo: Overfishing Alert System</vt:lpstr>
      <vt:lpstr>BUSINESS ANALYTICS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Agentic Hackathon Ocean Sentinels - Copy.pdf</dc:title>
  <dc:creator>Vardhini S</dc:creator>
  <cp:keywords>DAGsw5Cg7zI,BAGRWhEDfHY,21</cp:keywords>
  <cp:lastModifiedBy>vardhini s</cp:lastModifiedBy>
  <cp:revision>5</cp:revision>
  <dcterms:created xsi:type="dcterms:W3CDTF">2025-07-17T17:55:25Z</dcterms:created>
  <dcterms:modified xsi:type="dcterms:W3CDTF">2025-07-18T04:47:04Z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2025-07-10T00:00:00Z</vt:filetime>
  </property>
  <property fmtid="{D5CDD505-2E9C-101B-9397-08002B2CF9AE}" pid="3" name="Creator">
    <vt:lpwstr>Canva (Renderer mixed)</vt:lpwstr>
  </property>
  <property fmtid="{D5CDD505-2E9C-101B-9397-08002B2CF9AE}" pid="4" name="LastSaved">
    <vt:filetime>2025-07-17T00:00:00Z</vt:filetime>
  </property>
  <property fmtid="{D5CDD505-2E9C-101B-9397-08002B2CF9AE}" pid="5" name="Producer">
    <vt:lpwstr>Canva (Renderer mixed)</vt:lpwstr>
  </property>
</Properties>
</file>